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9" r:id="rId3"/>
    <p:sldId id="290" r:id="rId4"/>
    <p:sldId id="257" r:id="rId5"/>
    <p:sldId id="261" r:id="rId6"/>
    <p:sldId id="262" r:id="rId7"/>
    <p:sldId id="263" r:id="rId8"/>
    <p:sldId id="268" r:id="rId9"/>
    <p:sldId id="306" r:id="rId10"/>
    <p:sldId id="269" r:id="rId11"/>
    <p:sldId id="571" r:id="rId12"/>
    <p:sldId id="573" r:id="rId13"/>
    <p:sldId id="570" r:id="rId14"/>
    <p:sldId id="337" r:id="rId15"/>
    <p:sldId id="291" r:id="rId16"/>
    <p:sldId id="265" r:id="rId17"/>
    <p:sldId id="308" r:id="rId18"/>
    <p:sldId id="267" r:id="rId19"/>
    <p:sldId id="305" r:id="rId20"/>
    <p:sldId id="292" r:id="rId21"/>
    <p:sldId id="304" r:id="rId22"/>
    <p:sldId id="270" r:id="rId23"/>
    <p:sldId id="272" r:id="rId24"/>
    <p:sldId id="302" r:id="rId25"/>
    <p:sldId id="293" r:id="rId26"/>
    <p:sldId id="279" r:id="rId27"/>
    <p:sldId id="303" r:id="rId28"/>
    <p:sldId id="280" r:id="rId29"/>
    <p:sldId id="281" r:id="rId30"/>
    <p:sldId id="282" r:id="rId31"/>
    <p:sldId id="294" r:id="rId32"/>
    <p:sldId id="283" r:id="rId33"/>
    <p:sldId id="285" r:id="rId34"/>
    <p:sldId id="297" r:id="rId35"/>
    <p:sldId id="301" r:id="rId36"/>
    <p:sldId id="298" r:id="rId37"/>
    <p:sldId id="299" r:id="rId38"/>
    <p:sldId id="296" r:id="rId39"/>
    <p:sldId id="287" r:id="rId40"/>
    <p:sldId id="288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110.png>
</file>

<file path=ppt/media/image12.jpeg>
</file>

<file path=ppt/media/image120.png>
</file>

<file path=ppt/media/image13.png>
</file>

<file path=ppt/media/image130.png>
</file>

<file path=ppt/media/image131.png>
</file>

<file path=ppt/media/image14.png>
</file>

<file path=ppt/media/image140.png>
</file>

<file path=ppt/media/image15.jpeg>
</file>

<file path=ppt/media/image16.jpeg>
</file>

<file path=ppt/media/image17.png>
</file>

<file path=ppt/media/image170.png>
</file>

<file path=ppt/media/image18.jpeg>
</file>

<file path=ppt/media/image180.png>
</file>

<file path=ppt/media/image19.jp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jpeg>
</file>

<file path=ppt/media/image23.png>
</file>

<file path=ppt/media/image230.png>
</file>

<file path=ppt/media/image24.png>
</file>

<file path=ppt/media/image24.tiff>
</file>

<file path=ppt/media/image25.tiff>
</file>

<file path=ppt/media/image26.png>
</file>

<file path=ppt/media/image26.tiff>
</file>

<file path=ppt/media/image260.png>
</file>

<file path=ppt/media/image27.png>
</file>

<file path=ppt/media/image270.png>
</file>

<file path=ppt/media/image28.png>
</file>

<file path=ppt/media/image280.png>
</file>

<file path=ppt/media/image281.png>
</file>

<file path=ppt/media/image29.png>
</file>

<file path=ppt/media/image290.png>
</file>

<file path=ppt/media/image3.png>
</file>

<file path=ppt/media/image30.png>
</file>

<file path=ppt/media/image30.svg>
</file>

<file path=ppt/media/image31.jpeg>
</file>

<file path=ppt/media/image31.png>
</file>

<file path=ppt/media/image32.jpeg>
</file>

<file path=ppt/media/image32.png>
</file>

<file path=ppt/media/image33.png>
</file>

<file path=ppt/media/image330.png>
</file>

<file path=ppt/media/image34.png>
</file>

<file path=ppt/media/image35.png>
</file>

<file path=ppt/media/image36.png>
</file>

<file path=ppt/media/image37.svg>
</file>

<file path=ppt/media/image38.png>
</file>

<file path=ppt/media/image39.tiff>
</file>

<file path=ppt/media/image4.png>
</file>

<file path=ppt/media/image40.tiff>
</file>

<file path=ppt/media/image41.png>
</file>

<file path=ppt/media/image42.png>
</file>

<file path=ppt/media/image43.png>
</file>

<file path=ppt/media/image44.jpg>
</file>

<file path=ppt/media/image45.jpe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g>
</file>

<file path=ppt/media/image53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10.11.2023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10.11.2023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10.11.2023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10.11.2023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10.11.2023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10.11.2023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jpe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jpeg"/><Relationship Id="rId4" Type="http://schemas.openxmlformats.org/officeDocument/2006/relationships/image" Target="../media/image6.png"/><Relationship Id="rId9" Type="http://schemas.openxmlformats.org/officeDocument/2006/relationships/image" Target="../media/image11.jpeg"/><Relationship Id="rId1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5.png"/><Relationship Id="rId7" Type="http://schemas.openxmlformats.org/officeDocument/2006/relationships/image" Target="../media/image180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1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yclicboosting.org/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iff"/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9.07052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png"/><Relationship Id="rId4" Type="http://schemas.openxmlformats.org/officeDocument/2006/relationships/image" Target="../media/image46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5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5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langchain.com/doc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12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13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3033951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966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more recently: g</a:t>
            </a:r>
            <a:r>
              <a:rPr lang="en-DE" sz="2600" dirty="0"/>
              <a:t>enerative </a:t>
            </a:r>
            <a:r>
              <a:rPr lang="en-GB" sz="2600" dirty="0"/>
              <a:t>applications</a:t>
            </a:r>
            <a:endParaRPr lang="en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600" dirty="0"/>
              <a:t>rather than predictive (or discriminative) ones</a:t>
            </a:r>
            <a:endParaRPr lang="en-GB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e</a:t>
            </a:r>
            <a:r>
              <a:rPr lang="en-DE" sz="2600" dirty="0"/>
              <a:t>.g., image generation, conversational AI, new proteins or materials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Depending on the application, there are currently two dominant approaches:</a:t>
            </a:r>
          </a:p>
          <a:p>
            <a:r>
              <a:rPr lang="en-GB" sz="2600" dirty="0"/>
              <a:t>text generation: large language models (transformer)</a:t>
            </a:r>
          </a:p>
          <a:p>
            <a:r>
              <a:rPr lang="en-GB" sz="2600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C3138-7A00-F258-377F-D5F7DD0D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73" y="1726171"/>
            <a:ext cx="3616411" cy="4456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4A381-AC2F-9295-8479-55E8BE224CF9}"/>
              </a:ext>
            </a:extLst>
          </p:cNvPr>
          <p:cNvSpPr txBox="1"/>
          <p:nvPr/>
        </p:nvSpPr>
        <p:spPr>
          <a:xfrm>
            <a:off x="8484973" y="1295284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dirty="0"/>
              <a:t>RL setup usually more difficult (e.g., non-differentiable as a whole) than</a:t>
            </a:r>
            <a:r>
              <a:rPr lang="en-DE" sz="2000" dirty="0"/>
              <a:t> supervised learning </a:t>
            </a:r>
            <a:r>
              <a:rPr lang="en-GB" sz="2000" dirty="0"/>
              <a:t>one</a:t>
            </a:r>
          </a:p>
          <a:p>
            <a:pPr marL="0" indent="0">
              <a:buNone/>
            </a:pPr>
            <a:r>
              <a:rPr lang="en-GB" sz="2000" dirty="0"/>
              <a:t>but RL can be cast as supervised-learning setup: express rewards by more intricate loss function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43730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can be cast as supervised-learning setup: </a:t>
            </a:r>
            <a:r>
              <a:rPr lang="en-GB" b="1" dirty="0"/>
              <a:t>s</a:t>
            </a:r>
            <a:r>
              <a:rPr lang="en-DE" b="1" dirty="0"/>
              <a:t>elf-supervised</a:t>
            </a:r>
            <a:r>
              <a:rPr lang="en-GB" dirty="0"/>
              <a:t> learning</a:t>
            </a:r>
            <a:endParaRPr lang="en-DE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g</a:t>
            </a:r>
            <a:r>
              <a:rPr lang="en-DE" sz="3200" b="1" dirty="0"/>
              <a:t>oals of this course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3E040-DAD3-A2FB-5252-BE40A531A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s</a:t>
            </a:r>
            <a:r>
              <a:rPr lang="en-DE" sz="3200" b="1" dirty="0"/>
              <a:t>chedule of lectures</a:t>
            </a:r>
          </a:p>
          <a:p>
            <a:pPr marL="0" indent="0">
              <a:buNone/>
            </a:pPr>
            <a:endParaRPr lang="en-DE" dirty="0"/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introduction and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statistical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non-linear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DE" sz="2800" dirty="0"/>
              <a:t>eneralization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</a:t>
            </a:r>
            <a:r>
              <a:rPr lang="en-DE" sz="2800" dirty="0"/>
              <a:t>ransformers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generative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</a:t>
            </a:r>
            <a:r>
              <a:rPr lang="en-DE" sz="2800" dirty="0"/>
              <a:t>ausality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21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6"/>
                <a:ext cx="10515600" cy="188945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</a:t>
                </a:r>
                <a:r>
                  <a:rPr lang="en-GB" sz="2400" dirty="0"/>
                  <a:t>(whereby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GB" sz="2400" dirty="0"/>
                  <a:t> values are taken for granted in discriminative models) </a:t>
                </a:r>
                <a:r>
                  <a:rPr lang="en-DE" sz="2400" dirty="0"/>
                  <a:t>of underlying data-generating process (i.i.d. assumption), for both train and test data sets</a:t>
                </a:r>
              </a:p>
            </p:txBody>
          </p:sp>
        </mc:Choice>
        <mc:Fallback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6"/>
                <a:ext cx="10515600" cy="1889453"/>
              </a:xfrm>
              <a:prstGeom prst="rect">
                <a:avLst/>
              </a:prstGeom>
              <a:blipFill>
                <a:blip r:embed="rId4"/>
                <a:stretch>
                  <a:fillRect l="-1043" t="-6452" b="-61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715368" cy="28094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 (aka out-of-distribution)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 need for appropriate </a:t>
            </a:r>
            <a:r>
              <a:rPr lang="en-GB" sz="2000" b="1" dirty="0">
                <a:sym typeface="Wingdings" pitchFamily="2" charset="2"/>
              </a:rPr>
              <a:t>inductive bias</a:t>
            </a:r>
            <a:r>
              <a:rPr lang="en-GB" sz="2000" dirty="0">
                <a:sym typeface="Wingdings" pitchFamily="2" charset="2"/>
              </a:rPr>
              <a:t> (different forms: model design, regularization, …)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24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  <a:r>
              <a:rPr lang="en-GB" dirty="0"/>
              <a:t> (GLM)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t="-9091" b="-909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CDE6168-92A8-35E6-0AFF-909B8936ADAB}"/>
                  </a:ext>
                </a:extLst>
              </p:cNvPr>
              <p:cNvSpPr txBox="1"/>
              <p:nvPr/>
            </p:nvSpPr>
            <p:spPr>
              <a:xfrm>
                <a:off x="9059836" y="4698601"/>
                <a:ext cx="3083280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consider given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GB" dirty="0"/>
                  <a:t> values for this</a:t>
                </a: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CDE6168-92A8-35E6-0AFF-909B8936AD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9836" y="4698601"/>
                <a:ext cx="3083280" cy="369332"/>
              </a:xfrm>
              <a:prstGeom prst="rect">
                <a:avLst/>
              </a:prstGeom>
              <a:blipFill>
                <a:blip r:embed="rId8"/>
                <a:stretch>
                  <a:fillRect l="-1378" t="-8065" r="-984" b="-2419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B7E80C3-B98F-CCE2-8A04-112525ABB170}"/>
              </a:ext>
            </a:extLst>
          </p:cNvPr>
          <p:cNvCxnSpPr>
            <a:stCxn id="14" idx="2"/>
          </p:cNvCxnSpPr>
          <p:nvPr/>
        </p:nvCxnSpPr>
        <p:spPr>
          <a:xfrm>
            <a:off x="10601476" y="5067933"/>
            <a:ext cx="124188" cy="308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</a:t>
            </a:r>
            <a:r>
              <a:rPr lang="en-GB" dirty="0"/>
              <a:t>GLMs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  <a:r>
              <a:rPr lang="en-GB" dirty="0"/>
              <a:t> (GAM)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GLMs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10326768" y="4794192"/>
            <a:ext cx="1584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Cyclic Boosting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552299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GLM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GAM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996928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137753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40065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accuracy measure: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301753" y="1720392"/>
            <a:ext cx="4974436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(out-of-sample) accuracy of predictions</a:t>
            </a:r>
            <a:r>
              <a:rPr lang="en-GB" dirty="0"/>
              <a:t> (loss function in training as proxy of this)</a:t>
            </a:r>
            <a:endParaRPr lang="en-GB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</a:t>
            </a:r>
            <a:r>
              <a:rPr lang="en-GB" dirty="0">
                <a:hlinkClick r:id="rId3"/>
              </a:rPr>
              <a:t>a bit tricky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38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40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</a:t>
            </a:r>
            <a:r>
              <a:rPr lang="en-GB" dirty="0"/>
              <a:t> (f</a:t>
            </a:r>
            <a:r>
              <a:rPr lang="en-DE" dirty="0"/>
              <a:t>eature engineering for ML models also kind of symbolic knowledge representation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 for Language Models?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55DCEC2-BB5B-52E1-362A-8AF45A0C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640"/>
            <a:ext cx="7772400" cy="52024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A6B26C-3B72-B00C-07A0-1E54DE8DF2B7}"/>
              </a:ext>
            </a:extLst>
          </p:cNvPr>
          <p:cNvSpPr txBox="1"/>
          <p:nvPr/>
        </p:nvSpPr>
        <p:spPr>
          <a:xfrm>
            <a:off x="8078082" y="646604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C587A-40CF-1716-C9E9-1EBB34A83D87}"/>
              </a:ext>
            </a:extLst>
          </p:cNvPr>
          <p:cNvSpPr txBox="1"/>
          <p:nvPr/>
        </p:nvSpPr>
        <p:spPr>
          <a:xfrm>
            <a:off x="9819503" y="2883243"/>
            <a:ext cx="15544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tool usage:</a:t>
            </a:r>
          </a:p>
          <a:p>
            <a:r>
              <a:rPr lang="en-GB" sz="2400" dirty="0" err="1">
                <a:hlinkClick r:id="rId4"/>
              </a:rPr>
              <a:t>LangChain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10535</TotalTime>
  <Words>2398</Words>
  <Application>Microsoft Office PowerPoint</Application>
  <PresentationFormat>Widescreen</PresentationFormat>
  <Paragraphs>402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PowerPoint Presentation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Hybrid Approach for Language Models?</vt:lpstr>
      <vt:lpstr>Supercharging the Scientific Method</vt:lpstr>
      <vt:lpstr>Most Famous Applications</vt:lpstr>
      <vt:lpstr>When to Use ML (= Learning from Data)</vt:lpstr>
      <vt:lpstr>Ladder of Generalization</vt:lpstr>
      <vt:lpstr>Generative AI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 (GLM)</vt:lpstr>
      <vt:lpstr>Linear Regression</vt:lpstr>
      <vt:lpstr>Linear Regression</vt:lpstr>
      <vt:lpstr>Multiplicative Model</vt:lpstr>
      <vt:lpstr>Scheme of GLMs</vt:lpstr>
      <vt:lpstr>Classification: Logistic Regression</vt:lpstr>
      <vt:lpstr>Toward Non-Linear Models</vt:lpstr>
      <vt:lpstr>Generalized Additive Models (GAM)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267</cp:revision>
  <dcterms:created xsi:type="dcterms:W3CDTF">2022-07-11T13:02:20Z</dcterms:created>
  <dcterms:modified xsi:type="dcterms:W3CDTF">2023-11-10T08:19:55Z</dcterms:modified>
</cp:coreProperties>
</file>

<file path=docProps/thumbnail.jpeg>
</file>